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7" r:id="rId1"/>
  </p:sldMasterIdLst>
  <p:sldIdLst>
    <p:sldId id="256" r:id="rId2"/>
    <p:sldId id="257" r:id="rId3"/>
    <p:sldId id="269" r:id="rId4"/>
    <p:sldId id="270" r:id="rId5"/>
    <p:sldId id="280" r:id="rId6"/>
    <p:sldId id="271" r:id="rId7"/>
    <p:sldId id="268" r:id="rId8"/>
    <p:sldId id="258" r:id="rId9"/>
    <p:sldId id="259" r:id="rId10"/>
    <p:sldId id="260" r:id="rId11"/>
    <p:sldId id="261" r:id="rId12"/>
    <p:sldId id="262" r:id="rId13"/>
    <p:sldId id="263" r:id="rId14"/>
    <p:sldId id="264" r:id="rId15"/>
    <p:sldId id="266" r:id="rId16"/>
    <p:sldId id="274" r:id="rId17"/>
    <p:sldId id="276" r:id="rId18"/>
    <p:sldId id="275" r:id="rId19"/>
    <p:sldId id="277" r:id="rId20"/>
    <p:sldId id="281" r:id="rId21"/>
    <p:sldId id="282" r:id="rId22"/>
    <p:sldId id="283" r:id="rId23"/>
    <p:sldId id="284" r:id="rId24"/>
    <p:sldId id="285" r:id="rId25"/>
    <p:sldId id="286" r:id="rId26"/>
    <p:sldId id="278" r:id="rId27"/>
    <p:sldId id="26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6A0FA5DE-D95D-4B7A-960C-601501EA210E}">
          <p14:sldIdLst>
            <p14:sldId id="256"/>
            <p14:sldId id="257"/>
            <p14:sldId id="269"/>
            <p14:sldId id="270"/>
            <p14:sldId id="280"/>
            <p14:sldId id="271"/>
            <p14:sldId id="268"/>
            <p14:sldId id="258"/>
            <p14:sldId id="259"/>
            <p14:sldId id="260"/>
            <p14:sldId id="261"/>
            <p14:sldId id="262"/>
            <p14:sldId id="263"/>
            <p14:sldId id="264"/>
            <p14:sldId id="266"/>
            <p14:sldId id="274"/>
            <p14:sldId id="276"/>
            <p14:sldId id="275"/>
            <p14:sldId id="277"/>
            <p14:sldId id="281"/>
            <p14:sldId id="282"/>
            <p14:sldId id="283"/>
            <p14:sldId id="284"/>
            <p14:sldId id="285"/>
            <p14:sldId id="286"/>
            <p14:sldId id="278"/>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438"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021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5490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598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58032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0531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46640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614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4354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3822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5918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7416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7653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0467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6946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8478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9285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3444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4/1/2025</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0214873"/>
      </p:ext>
    </p:extLst>
  </p:cSld>
  <p:clrMap bg1="dk1" tx1="lt1" bg2="dk2" tx2="lt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3FFE1-2A90-CA7A-8AB6-F306DA08045E}"/>
              </a:ext>
            </a:extLst>
          </p:cNvPr>
          <p:cNvSpPr>
            <a:spLocks noGrp="1"/>
          </p:cNvSpPr>
          <p:nvPr>
            <p:ph type="ctrTitle"/>
          </p:nvPr>
        </p:nvSpPr>
        <p:spPr>
          <a:xfrm>
            <a:off x="1267371" y="2292010"/>
            <a:ext cx="9804298" cy="1935470"/>
          </a:xfrm>
        </p:spPr>
        <p:txBody>
          <a:bodyPr>
            <a:normAutofit fontScale="90000"/>
          </a:bodyPr>
          <a:lstStyle/>
          <a:p>
            <a:pPr algn="ctr"/>
            <a:r>
              <a:rPr lang="en-US" sz="4000" dirty="0"/>
              <a:t>Blockchain-powered Certificate Authentication: A Decentralized Approach with IPFS Integration.</a:t>
            </a:r>
            <a:endParaRPr lang="en-IN" sz="4000" dirty="0"/>
          </a:p>
        </p:txBody>
      </p:sp>
    </p:spTree>
    <p:extLst>
      <p:ext uri="{BB962C8B-B14F-4D97-AF65-F5344CB8AC3E}">
        <p14:creationId xmlns:p14="http://schemas.microsoft.com/office/powerpoint/2010/main" val="2670228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43F4C-3928-73BB-5CA4-046B134661FA}"/>
              </a:ext>
            </a:extLst>
          </p:cNvPr>
          <p:cNvSpPr>
            <a:spLocks noGrp="1"/>
          </p:cNvSpPr>
          <p:nvPr>
            <p:ph type="title"/>
          </p:nvPr>
        </p:nvSpPr>
        <p:spPr>
          <a:xfrm>
            <a:off x="343525" y="2319442"/>
            <a:ext cx="3972836" cy="2219116"/>
          </a:xfrm>
        </p:spPr>
        <p:txBody>
          <a:bodyPr>
            <a:normAutofit/>
          </a:bodyPr>
          <a:lstStyle/>
          <a:p>
            <a:pPr algn="l"/>
            <a:r>
              <a:rPr lang="en-IN" dirty="0"/>
              <a:t>Architecture diagram:</a:t>
            </a:r>
          </a:p>
        </p:txBody>
      </p:sp>
      <p:pic>
        <p:nvPicPr>
          <p:cNvPr id="6" name="Content Placeholder 5">
            <a:extLst>
              <a:ext uri="{FF2B5EF4-FFF2-40B4-BE49-F238E27FC236}">
                <a16:creationId xmlns:a16="http://schemas.microsoft.com/office/drawing/2014/main" id="{65B9A423-5509-D243-E245-557077401A3F}"/>
              </a:ext>
            </a:extLst>
          </p:cNvPr>
          <p:cNvPicPr>
            <a:picLocks noGrp="1" noChangeAspect="1"/>
          </p:cNvPicPr>
          <p:nvPr>
            <p:ph idx="1"/>
          </p:nvPr>
        </p:nvPicPr>
        <p:blipFill>
          <a:blip r:embed="rId2"/>
          <a:stretch>
            <a:fillRect/>
          </a:stretch>
        </p:blipFill>
        <p:spPr>
          <a:xfrm>
            <a:off x="4866967" y="835741"/>
            <a:ext cx="6066503" cy="4935793"/>
          </a:xfrm>
          <a:prstGeom prst="rect">
            <a:avLst/>
          </a:prstGeom>
        </p:spPr>
      </p:pic>
    </p:spTree>
    <p:extLst>
      <p:ext uri="{BB962C8B-B14F-4D97-AF65-F5344CB8AC3E}">
        <p14:creationId xmlns:p14="http://schemas.microsoft.com/office/powerpoint/2010/main" val="3799087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46841-1FD8-8A42-8228-B4DD11C14603}"/>
              </a:ext>
            </a:extLst>
          </p:cNvPr>
          <p:cNvSpPr>
            <a:spLocks noGrp="1"/>
          </p:cNvSpPr>
          <p:nvPr>
            <p:ph type="title"/>
          </p:nvPr>
        </p:nvSpPr>
        <p:spPr>
          <a:xfrm>
            <a:off x="750584" y="2765839"/>
            <a:ext cx="3140216" cy="1326321"/>
          </a:xfrm>
        </p:spPr>
        <p:txBody>
          <a:bodyPr/>
          <a:lstStyle/>
          <a:p>
            <a:pPr algn="l"/>
            <a:r>
              <a:rPr lang="en-US" dirty="0"/>
              <a:t>Use-case diagram:</a:t>
            </a:r>
            <a:endParaRPr lang="en-IN" dirty="0"/>
          </a:p>
        </p:txBody>
      </p:sp>
      <p:pic>
        <p:nvPicPr>
          <p:cNvPr id="4" name="Content Placeholder 3">
            <a:extLst>
              <a:ext uri="{FF2B5EF4-FFF2-40B4-BE49-F238E27FC236}">
                <a16:creationId xmlns:a16="http://schemas.microsoft.com/office/drawing/2014/main" id="{10AC7778-CB03-640B-489A-B2DCEA62F7CD}"/>
              </a:ext>
            </a:extLst>
          </p:cNvPr>
          <p:cNvPicPr>
            <a:picLocks noGrp="1" noChangeAspect="1"/>
          </p:cNvPicPr>
          <p:nvPr>
            <p:ph idx="1"/>
          </p:nvPr>
        </p:nvPicPr>
        <p:blipFill>
          <a:blip r:embed="rId2"/>
          <a:stretch>
            <a:fillRect/>
          </a:stretch>
        </p:blipFill>
        <p:spPr>
          <a:xfrm>
            <a:off x="4751778" y="944867"/>
            <a:ext cx="6817457" cy="4968265"/>
          </a:xfrm>
        </p:spPr>
      </p:pic>
    </p:spTree>
    <p:extLst>
      <p:ext uri="{BB962C8B-B14F-4D97-AF65-F5344CB8AC3E}">
        <p14:creationId xmlns:p14="http://schemas.microsoft.com/office/powerpoint/2010/main" val="315402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32DEA-97B9-4F36-3432-CB7EB1E00A3F}"/>
              </a:ext>
            </a:extLst>
          </p:cNvPr>
          <p:cNvSpPr>
            <a:spLocks noGrp="1"/>
          </p:cNvSpPr>
          <p:nvPr>
            <p:ph type="title"/>
          </p:nvPr>
        </p:nvSpPr>
        <p:spPr>
          <a:xfrm>
            <a:off x="854803" y="2765839"/>
            <a:ext cx="3117430" cy="1326321"/>
          </a:xfrm>
        </p:spPr>
        <p:txBody>
          <a:bodyPr/>
          <a:lstStyle/>
          <a:p>
            <a:pPr algn="l"/>
            <a:r>
              <a:rPr lang="en-US" dirty="0"/>
              <a:t>Class diagram:</a:t>
            </a:r>
            <a:endParaRPr lang="en-IN" dirty="0"/>
          </a:p>
        </p:txBody>
      </p:sp>
      <p:pic>
        <p:nvPicPr>
          <p:cNvPr id="5" name="Picture 4">
            <a:extLst>
              <a:ext uri="{FF2B5EF4-FFF2-40B4-BE49-F238E27FC236}">
                <a16:creationId xmlns:a16="http://schemas.microsoft.com/office/drawing/2014/main" id="{6A5EF641-5E85-20A1-4654-0F7991FCA5E1}"/>
              </a:ext>
            </a:extLst>
          </p:cNvPr>
          <p:cNvPicPr>
            <a:picLocks noChangeAspect="1"/>
          </p:cNvPicPr>
          <p:nvPr/>
        </p:nvPicPr>
        <p:blipFill>
          <a:blip r:embed="rId2"/>
          <a:stretch>
            <a:fillRect/>
          </a:stretch>
        </p:blipFill>
        <p:spPr>
          <a:xfrm>
            <a:off x="4149214" y="962548"/>
            <a:ext cx="7541342" cy="4932903"/>
          </a:xfrm>
          <a:prstGeom prst="rect">
            <a:avLst/>
          </a:prstGeom>
        </p:spPr>
      </p:pic>
    </p:spTree>
    <p:extLst>
      <p:ext uri="{BB962C8B-B14F-4D97-AF65-F5344CB8AC3E}">
        <p14:creationId xmlns:p14="http://schemas.microsoft.com/office/powerpoint/2010/main" val="4242019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397E-0EA5-501C-3691-1C3AE9E11C5F}"/>
              </a:ext>
            </a:extLst>
          </p:cNvPr>
          <p:cNvSpPr>
            <a:spLocks noGrp="1"/>
          </p:cNvSpPr>
          <p:nvPr>
            <p:ph type="title"/>
          </p:nvPr>
        </p:nvSpPr>
        <p:spPr>
          <a:xfrm>
            <a:off x="933460" y="2765839"/>
            <a:ext cx="3333739" cy="1326321"/>
          </a:xfrm>
        </p:spPr>
        <p:txBody>
          <a:bodyPr>
            <a:normAutofit/>
          </a:bodyPr>
          <a:lstStyle/>
          <a:p>
            <a:pPr algn="l"/>
            <a:r>
              <a:rPr lang="en-US" dirty="0"/>
              <a:t>Activity diagram:</a:t>
            </a:r>
            <a:endParaRPr lang="en-IN" dirty="0"/>
          </a:p>
        </p:txBody>
      </p:sp>
      <p:pic>
        <p:nvPicPr>
          <p:cNvPr id="10" name="Image 45">
            <a:extLst>
              <a:ext uri="{FF2B5EF4-FFF2-40B4-BE49-F238E27FC236}">
                <a16:creationId xmlns:a16="http://schemas.microsoft.com/office/drawing/2014/main" id="{39CD64E0-9826-AA13-2A0A-1910B0087086}"/>
              </a:ext>
            </a:extLst>
          </p:cNvPr>
          <p:cNvPicPr>
            <a:picLocks noGrp="1"/>
          </p:cNvPicPr>
          <p:nvPr>
            <p:ph idx="1"/>
          </p:nvPr>
        </p:nvPicPr>
        <p:blipFill>
          <a:blip r:embed="rId2" cstate="print"/>
          <a:stretch>
            <a:fillRect/>
          </a:stretch>
        </p:blipFill>
        <p:spPr>
          <a:xfrm>
            <a:off x="4906297" y="843115"/>
            <a:ext cx="6027174" cy="5171768"/>
          </a:xfrm>
          <a:prstGeom prst="rect">
            <a:avLst/>
          </a:prstGeom>
        </p:spPr>
      </p:pic>
    </p:spTree>
    <p:extLst>
      <p:ext uri="{BB962C8B-B14F-4D97-AF65-F5344CB8AC3E}">
        <p14:creationId xmlns:p14="http://schemas.microsoft.com/office/powerpoint/2010/main" val="2321734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E9C6-EB83-1738-22A5-91437018C6B5}"/>
              </a:ext>
            </a:extLst>
          </p:cNvPr>
          <p:cNvSpPr>
            <a:spLocks noGrp="1"/>
          </p:cNvSpPr>
          <p:nvPr>
            <p:ph type="title"/>
          </p:nvPr>
        </p:nvSpPr>
        <p:spPr>
          <a:xfrm>
            <a:off x="913796" y="147484"/>
            <a:ext cx="10353761" cy="1326321"/>
          </a:xfrm>
        </p:spPr>
        <p:txBody>
          <a:bodyPr/>
          <a:lstStyle/>
          <a:p>
            <a:pPr algn="l"/>
            <a:r>
              <a:rPr lang="en-US" dirty="0"/>
              <a:t>Algorithm:</a:t>
            </a:r>
            <a:br>
              <a:rPr lang="en-US" dirty="0"/>
            </a:br>
            <a:endParaRPr lang="en-IN" dirty="0"/>
          </a:p>
        </p:txBody>
      </p:sp>
      <p:sp>
        <p:nvSpPr>
          <p:cNvPr id="3" name="Content Placeholder 2">
            <a:extLst>
              <a:ext uri="{FF2B5EF4-FFF2-40B4-BE49-F238E27FC236}">
                <a16:creationId xmlns:a16="http://schemas.microsoft.com/office/drawing/2014/main" id="{2347388C-5785-404A-07A4-F1704A3F49CF}"/>
              </a:ext>
            </a:extLst>
          </p:cNvPr>
          <p:cNvSpPr>
            <a:spLocks noGrp="1"/>
          </p:cNvSpPr>
          <p:nvPr>
            <p:ph idx="1"/>
          </p:nvPr>
        </p:nvSpPr>
        <p:spPr/>
        <p:txBody>
          <a:bodyPr>
            <a:normAutofit lnSpcReduction="10000"/>
          </a:bodyPr>
          <a:lstStyle/>
          <a:p>
            <a:r>
              <a:rPr lang="en-US" dirty="0"/>
              <a:t>Start </a:t>
            </a:r>
          </a:p>
          <a:p>
            <a:r>
              <a:rPr lang="en-US" dirty="0"/>
              <a:t>Upload student record, add necessary information.</a:t>
            </a:r>
          </a:p>
          <a:p>
            <a:r>
              <a:rPr lang="en-US" dirty="0"/>
              <a:t>If record already exist then go to step 8, Else; print “Upload Successful.”</a:t>
            </a:r>
          </a:p>
          <a:p>
            <a:r>
              <a:rPr lang="en-US" dirty="0"/>
              <a:t>Store certificate in IPFS.</a:t>
            </a:r>
          </a:p>
          <a:p>
            <a:r>
              <a:rPr lang="en-US" dirty="0"/>
              <a:t>Generation of hash code.</a:t>
            </a:r>
          </a:p>
          <a:p>
            <a:r>
              <a:rPr lang="en-US" dirty="0"/>
              <a:t>Preview certificate.</a:t>
            </a:r>
          </a:p>
          <a:p>
            <a:r>
              <a:rPr lang="en-US" dirty="0"/>
              <a:t>Validate certificate.</a:t>
            </a:r>
          </a:p>
          <a:p>
            <a:r>
              <a:rPr lang="en-US" dirty="0"/>
              <a:t>Download certificate.</a:t>
            </a:r>
          </a:p>
        </p:txBody>
      </p:sp>
    </p:spTree>
    <p:extLst>
      <p:ext uri="{BB962C8B-B14F-4D97-AF65-F5344CB8AC3E}">
        <p14:creationId xmlns:p14="http://schemas.microsoft.com/office/powerpoint/2010/main" val="2883120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13FB-E271-42F1-F355-DEC3A43EC4D8}"/>
              </a:ext>
            </a:extLst>
          </p:cNvPr>
          <p:cNvSpPr>
            <a:spLocks noGrp="1"/>
          </p:cNvSpPr>
          <p:nvPr>
            <p:ph type="title"/>
          </p:nvPr>
        </p:nvSpPr>
        <p:spPr>
          <a:xfrm>
            <a:off x="913795" y="157316"/>
            <a:ext cx="10353761" cy="1326321"/>
          </a:xfrm>
        </p:spPr>
        <p:txBody>
          <a:bodyPr/>
          <a:lstStyle/>
          <a:p>
            <a:pPr algn="l"/>
            <a:r>
              <a:rPr lang="en-US" dirty="0"/>
              <a:t>Result:</a:t>
            </a:r>
            <a:br>
              <a:rPr lang="en-US" dirty="0"/>
            </a:br>
            <a:endParaRPr lang="en-IN" dirty="0"/>
          </a:p>
        </p:txBody>
      </p:sp>
      <p:pic>
        <p:nvPicPr>
          <p:cNvPr id="7" name="Content Placeholder 6">
            <a:extLst>
              <a:ext uri="{FF2B5EF4-FFF2-40B4-BE49-F238E27FC236}">
                <a16:creationId xmlns:a16="http://schemas.microsoft.com/office/drawing/2014/main" id="{1E73A4F3-6F9B-FCBA-4F54-BBF35992E891}"/>
              </a:ext>
            </a:extLst>
          </p:cNvPr>
          <p:cNvPicPr>
            <a:picLocks noGrp="1" noChangeAspect="1"/>
          </p:cNvPicPr>
          <p:nvPr>
            <p:ph idx="1"/>
          </p:nvPr>
        </p:nvPicPr>
        <p:blipFill>
          <a:blip r:embed="rId2"/>
          <a:stretch>
            <a:fillRect/>
          </a:stretch>
        </p:blipFill>
        <p:spPr>
          <a:xfrm>
            <a:off x="407101" y="1031353"/>
            <a:ext cx="5216952" cy="3058867"/>
          </a:xfrm>
          <a:prstGeom prst="rect">
            <a:avLst/>
          </a:prstGeom>
        </p:spPr>
      </p:pic>
      <p:pic>
        <p:nvPicPr>
          <p:cNvPr id="9" name="Picture 8">
            <a:extLst>
              <a:ext uri="{FF2B5EF4-FFF2-40B4-BE49-F238E27FC236}">
                <a16:creationId xmlns:a16="http://schemas.microsoft.com/office/drawing/2014/main" id="{CA7994A9-DD02-BB2E-77AA-9421C7A361C9}"/>
              </a:ext>
            </a:extLst>
          </p:cNvPr>
          <p:cNvPicPr>
            <a:picLocks noChangeAspect="1"/>
          </p:cNvPicPr>
          <p:nvPr/>
        </p:nvPicPr>
        <p:blipFill>
          <a:blip r:embed="rId3"/>
          <a:stretch>
            <a:fillRect/>
          </a:stretch>
        </p:blipFill>
        <p:spPr>
          <a:xfrm>
            <a:off x="6090675" y="3429000"/>
            <a:ext cx="5452608" cy="2979174"/>
          </a:xfrm>
          <a:prstGeom prst="rect">
            <a:avLst/>
          </a:prstGeom>
        </p:spPr>
      </p:pic>
    </p:spTree>
    <p:extLst>
      <p:ext uri="{BB962C8B-B14F-4D97-AF65-F5344CB8AC3E}">
        <p14:creationId xmlns:p14="http://schemas.microsoft.com/office/powerpoint/2010/main" val="1568262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093AB3-F69D-C9B6-D62A-DEAA40118202}"/>
              </a:ext>
            </a:extLst>
          </p:cNvPr>
          <p:cNvPicPr>
            <a:picLocks noGrp="1" noChangeAspect="1"/>
          </p:cNvPicPr>
          <p:nvPr>
            <p:ph idx="1"/>
          </p:nvPr>
        </p:nvPicPr>
        <p:blipFill>
          <a:blip r:embed="rId2"/>
          <a:stretch>
            <a:fillRect/>
          </a:stretch>
        </p:blipFill>
        <p:spPr>
          <a:xfrm>
            <a:off x="413166" y="70055"/>
            <a:ext cx="5338705" cy="3695700"/>
          </a:xfrm>
          <a:prstGeom prst="rect">
            <a:avLst/>
          </a:prstGeom>
        </p:spPr>
      </p:pic>
      <p:pic>
        <p:nvPicPr>
          <p:cNvPr id="5" name="Picture 4">
            <a:extLst>
              <a:ext uri="{FF2B5EF4-FFF2-40B4-BE49-F238E27FC236}">
                <a16:creationId xmlns:a16="http://schemas.microsoft.com/office/drawing/2014/main" id="{022158A0-0525-1E80-DF90-04DBD3A59D20}"/>
              </a:ext>
            </a:extLst>
          </p:cNvPr>
          <p:cNvPicPr>
            <a:picLocks noChangeAspect="1"/>
          </p:cNvPicPr>
          <p:nvPr/>
        </p:nvPicPr>
        <p:blipFill>
          <a:blip r:embed="rId3"/>
          <a:stretch>
            <a:fillRect/>
          </a:stretch>
        </p:blipFill>
        <p:spPr>
          <a:xfrm>
            <a:off x="5751871" y="3883741"/>
            <a:ext cx="5751659" cy="2611694"/>
          </a:xfrm>
          <a:prstGeom prst="rect">
            <a:avLst/>
          </a:prstGeom>
        </p:spPr>
      </p:pic>
    </p:spTree>
    <p:extLst>
      <p:ext uri="{BB962C8B-B14F-4D97-AF65-F5344CB8AC3E}">
        <p14:creationId xmlns:p14="http://schemas.microsoft.com/office/powerpoint/2010/main" val="3501916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B91587F-B64A-6416-3EEF-A6F3C9D4BA14}"/>
              </a:ext>
            </a:extLst>
          </p:cNvPr>
          <p:cNvPicPr>
            <a:picLocks noGrp="1" noChangeAspect="1"/>
          </p:cNvPicPr>
          <p:nvPr>
            <p:ph idx="1"/>
          </p:nvPr>
        </p:nvPicPr>
        <p:blipFill>
          <a:blip r:embed="rId2"/>
          <a:stretch>
            <a:fillRect/>
          </a:stretch>
        </p:blipFill>
        <p:spPr>
          <a:xfrm>
            <a:off x="5962326" y="3429000"/>
            <a:ext cx="6052693" cy="3218836"/>
          </a:xfrm>
          <a:prstGeom prst="rect">
            <a:avLst/>
          </a:prstGeom>
        </p:spPr>
      </p:pic>
      <p:pic>
        <p:nvPicPr>
          <p:cNvPr id="5" name="Picture 4">
            <a:extLst>
              <a:ext uri="{FF2B5EF4-FFF2-40B4-BE49-F238E27FC236}">
                <a16:creationId xmlns:a16="http://schemas.microsoft.com/office/drawing/2014/main" id="{A694923C-5C80-8969-8607-39B42EAC1761}"/>
              </a:ext>
            </a:extLst>
          </p:cNvPr>
          <p:cNvPicPr>
            <a:picLocks noChangeAspect="1"/>
          </p:cNvPicPr>
          <p:nvPr/>
        </p:nvPicPr>
        <p:blipFill>
          <a:blip r:embed="rId3"/>
          <a:stretch>
            <a:fillRect/>
          </a:stretch>
        </p:blipFill>
        <p:spPr>
          <a:xfrm>
            <a:off x="285134" y="0"/>
            <a:ext cx="5987845" cy="3308555"/>
          </a:xfrm>
          <a:prstGeom prst="rect">
            <a:avLst/>
          </a:prstGeom>
        </p:spPr>
      </p:pic>
    </p:spTree>
    <p:extLst>
      <p:ext uri="{BB962C8B-B14F-4D97-AF65-F5344CB8AC3E}">
        <p14:creationId xmlns:p14="http://schemas.microsoft.com/office/powerpoint/2010/main" val="2849485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8E56686-0C0D-CC9A-F523-D2EFB57E34CD}"/>
              </a:ext>
            </a:extLst>
          </p:cNvPr>
          <p:cNvPicPr>
            <a:picLocks noGrp="1" noChangeAspect="1"/>
          </p:cNvPicPr>
          <p:nvPr>
            <p:ph idx="1"/>
          </p:nvPr>
        </p:nvPicPr>
        <p:blipFill>
          <a:blip r:embed="rId2"/>
          <a:stretch>
            <a:fillRect/>
          </a:stretch>
        </p:blipFill>
        <p:spPr>
          <a:xfrm>
            <a:off x="6016005" y="3579018"/>
            <a:ext cx="5857388" cy="2992617"/>
          </a:xfrm>
          <a:prstGeom prst="rect">
            <a:avLst/>
          </a:prstGeom>
        </p:spPr>
      </p:pic>
      <p:pic>
        <p:nvPicPr>
          <p:cNvPr id="8" name="Picture 7">
            <a:extLst>
              <a:ext uri="{FF2B5EF4-FFF2-40B4-BE49-F238E27FC236}">
                <a16:creationId xmlns:a16="http://schemas.microsoft.com/office/drawing/2014/main" id="{563241A8-812E-BEFD-50AE-32A0CC98579E}"/>
              </a:ext>
            </a:extLst>
          </p:cNvPr>
          <p:cNvPicPr>
            <a:picLocks noChangeAspect="1"/>
          </p:cNvPicPr>
          <p:nvPr/>
        </p:nvPicPr>
        <p:blipFill>
          <a:blip r:embed="rId3"/>
          <a:stretch>
            <a:fillRect/>
          </a:stretch>
        </p:blipFill>
        <p:spPr>
          <a:xfrm>
            <a:off x="251666" y="142568"/>
            <a:ext cx="5541916" cy="3384424"/>
          </a:xfrm>
          <a:prstGeom prst="rect">
            <a:avLst/>
          </a:prstGeom>
        </p:spPr>
      </p:pic>
    </p:spTree>
    <p:extLst>
      <p:ext uri="{BB962C8B-B14F-4D97-AF65-F5344CB8AC3E}">
        <p14:creationId xmlns:p14="http://schemas.microsoft.com/office/powerpoint/2010/main" val="1470327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609D87B-7ECB-2666-4B11-61FB5AD270B8}"/>
              </a:ext>
            </a:extLst>
          </p:cNvPr>
          <p:cNvPicPr>
            <a:picLocks noGrp="1" noChangeAspect="1"/>
          </p:cNvPicPr>
          <p:nvPr>
            <p:ph idx="1"/>
          </p:nvPr>
        </p:nvPicPr>
        <p:blipFill>
          <a:blip r:embed="rId2"/>
          <a:stretch>
            <a:fillRect/>
          </a:stretch>
        </p:blipFill>
        <p:spPr>
          <a:xfrm>
            <a:off x="1124854" y="1328585"/>
            <a:ext cx="8864720" cy="3695700"/>
          </a:xfrm>
          <a:prstGeom prst="rect">
            <a:avLst/>
          </a:prstGeom>
        </p:spPr>
      </p:pic>
    </p:spTree>
    <p:extLst>
      <p:ext uri="{BB962C8B-B14F-4D97-AF65-F5344CB8AC3E}">
        <p14:creationId xmlns:p14="http://schemas.microsoft.com/office/powerpoint/2010/main" val="482907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B4F7-1EC7-FF1F-A79B-92A80E218926}"/>
              </a:ext>
            </a:extLst>
          </p:cNvPr>
          <p:cNvSpPr>
            <a:spLocks noGrp="1"/>
          </p:cNvSpPr>
          <p:nvPr>
            <p:ph type="title"/>
          </p:nvPr>
        </p:nvSpPr>
        <p:spPr>
          <a:xfrm>
            <a:off x="913795" y="314633"/>
            <a:ext cx="10353761" cy="1573161"/>
          </a:xfrm>
        </p:spPr>
        <p:txBody>
          <a:bodyPr/>
          <a:lstStyle/>
          <a:p>
            <a:pPr algn="l"/>
            <a:r>
              <a:rPr lang="en-IN" dirty="0"/>
              <a:t>Introduction :</a:t>
            </a:r>
          </a:p>
        </p:txBody>
      </p:sp>
      <p:sp>
        <p:nvSpPr>
          <p:cNvPr id="3" name="Content Placeholder 2">
            <a:extLst>
              <a:ext uri="{FF2B5EF4-FFF2-40B4-BE49-F238E27FC236}">
                <a16:creationId xmlns:a16="http://schemas.microsoft.com/office/drawing/2014/main" id="{65C0D045-CDAB-70C2-04B6-DB671EA871EE}"/>
              </a:ext>
            </a:extLst>
          </p:cNvPr>
          <p:cNvSpPr>
            <a:spLocks noGrp="1"/>
          </p:cNvSpPr>
          <p:nvPr>
            <p:ph idx="1"/>
          </p:nvPr>
        </p:nvSpPr>
        <p:spPr>
          <a:xfrm>
            <a:off x="919119" y="2428567"/>
            <a:ext cx="10353762" cy="3175819"/>
          </a:xfrm>
        </p:spPr>
        <p:txBody>
          <a:bodyPr/>
          <a:lstStyle/>
          <a:p>
            <a:r>
              <a:rPr lang="en-US" dirty="0"/>
              <a:t>Implementation of Decentralized Certificate Verification and Validation System on Public Blockchain .</a:t>
            </a:r>
          </a:p>
          <a:p>
            <a:r>
              <a:rPr lang="en-US" dirty="0"/>
              <a:t>Utilize public blockchain to create secure, transparent, and tamper-proof result management system, addressing data manipulation and cyber threat issues.</a:t>
            </a:r>
          </a:p>
          <a:p>
            <a:r>
              <a:rPr lang="en-US" dirty="0"/>
              <a:t>This solution lowers the possibility of fraud, improves accessibility worldwide, and guarantees tamper-proof academic records by utilizing the transparency, immutability, and security properties of a public blockchain.	</a:t>
            </a:r>
          </a:p>
          <a:p>
            <a:endParaRPr lang="en-IN" dirty="0"/>
          </a:p>
        </p:txBody>
      </p:sp>
    </p:spTree>
    <p:extLst>
      <p:ext uri="{BB962C8B-B14F-4D97-AF65-F5344CB8AC3E}">
        <p14:creationId xmlns:p14="http://schemas.microsoft.com/office/powerpoint/2010/main" val="3552109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E3F44-A087-59D4-785B-EE526D3AA8F4}"/>
              </a:ext>
            </a:extLst>
          </p:cNvPr>
          <p:cNvSpPr>
            <a:spLocks noGrp="1"/>
          </p:cNvSpPr>
          <p:nvPr>
            <p:ph type="title"/>
          </p:nvPr>
        </p:nvSpPr>
        <p:spPr>
          <a:xfrm>
            <a:off x="913796" y="609601"/>
            <a:ext cx="5472718" cy="754856"/>
          </a:xfrm>
        </p:spPr>
        <p:txBody>
          <a:bodyPr>
            <a:normAutofit/>
          </a:bodyPr>
          <a:lstStyle/>
          <a:p>
            <a:r>
              <a:rPr lang="en-IN" sz="2000" dirty="0"/>
              <a:t>Second Approach to the project:</a:t>
            </a:r>
          </a:p>
        </p:txBody>
      </p:sp>
      <p:pic>
        <p:nvPicPr>
          <p:cNvPr id="8" name="Picture 7">
            <a:extLst>
              <a:ext uri="{FF2B5EF4-FFF2-40B4-BE49-F238E27FC236}">
                <a16:creationId xmlns:a16="http://schemas.microsoft.com/office/drawing/2014/main" id="{2F4BFE36-26A9-D07C-0A21-DC7AFEED696E}"/>
              </a:ext>
            </a:extLst>
          </p:cNvPr>
          <p:cNvPicPr>
            <a:picLocks noChangeAspect="1"/>
          </p:cNvPicPr>
          <p:nvPr/>
        </p:nvPicPr>
        <p:blipFill>
          <a:blip r:embed="rId2"/>
          <a:stretch>
            <a:fillRect/>
          </a:stretch>
        </p:blipFill>
        <p:spPr>
          <a:xfrm>
            <a:off x="602456" y="1364457"/>
            <a:ext cx="5057775" cy="3371850"/>
          </a:xfrm>
          <a:prstGeom prst="rect">
            <a:avLst/>
          </a:prstGeom>
        </p:spPr>
      </p:pic>
      <p:pic>
        <p:nvPicPr>
          <p:cNvPr id="10" name="Picture 9">
            <a:extLst>
              <a:ext uri="{FF2B5EF4-FFF2-40B4-BE49-F238E27FC236}">
                <a16:creationId xmlns:a16="http://schemas.microsoft.com/office/drawing/2014/main" id="{5A19419E-36BB-F108-E732-DF9B9BB4FB8D}"/>
              </a:ext>
            </a:extLst>
          </p:cNvPr>
          <p:cNvPicPr>
            <a:picLocks noChangeAspect="1"/>
          </p:cNvPicPr>
          <p:nvPr/>
        </p:nvPicPr>
        <p:blipFill>
          <a:blip r:embed="rId3"/>
          <a:stretch>
            <a:fillRect/>
          </a:stretch>
        </p:blipFill>
        <p:spPr>
          <a:xfrm>
            <a:off x="6386514" y="2357437"/>
            <a:ext cx="5272088" cy="3514725"/>
          </a:xfrm>
          <a:prstGeom prst="rect">
            <a:avLst/>
          </a:prstGeom>
        </p:spPr>
      </p:pic>
    </p:spTree>
    <p:extLst>
      <p:ext uri="{BB962C8B-B14F-4D97-AF65-F5344CB8AC3E}">
        <p14:creationId xmlns:p14="http://schemas.microsoft.com/office/powerpoint/2010/main" val="50787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C7DB95-EEA1-8F76-5C04-3DEC37CA453F}"/>
              </a:ext>
            </a:extLst>
          </p:cNvPr>
          <p:cNvPicPr>
            <a:picLocks noChangeAspect="1"/>
          </p:cNvPicPr>
          <p:nvPr/>
        </p:nvPicPr>
        <p:blipFill>
          <a:blip r:embed="rId2"/>
          <a:stretch>
            <a:fillRect/>
          </a:stretch>
        </p:blipFill>
        <p:spPr>
          <a:xfrm>
            <a:off x="288130" y="571500"/>
            <a:ext cx="5829301" cy="3886200"/>
          </a:xfrm>
          <a:prstGeom prst="rect">
            <a:avLst/>
          </a:prstGeom>
        </p:spPr>
      </p:pic>
      <p:pic>
        <p:nvPicPr>
          <p:cNvPr id="5" name="Picture 4">
            <a:extLst>
              <a:ext uri="{FF2B5EF4-FFF2-40B4-BE49-F238E27FC236}">
                <a16:creationId xmlns:a16="http://schemas.microsoft.com/office/drawing/2014/main" id="{0B59EB2B-3DE0-AD7D-51D4-1BDACC1145D9}"/>
              </a:ext>
            </a:extLst>
          </p:cNvPr>
          <p:cNvPicPr>
            <a:picLocks noChangeAspect="1"/>
          </p:cNvPicPr>
          <p:nvPr/>
        </p:nvPicPr>
        <p:blipFill>
          <a:blip r:embed="rId3"/>
          <a:stretch>
            <a:fillRect/>
          </a:stretch>
        </p:blipFill>
        <p:spPr>
          <a:xfrm>
            <a:off x="6322218" y="2615406"/>
            <a:ext cx="5613798" cy="3742532"/>
          </a:xfrm>
          <a:prstGeom prst="rect">
            <a:avLst/>
          </a:prstGeom>
        </p:spPr>
      </p:pic>
    </p:spTree>
    <p:extLst>
      <p:ext uri="{BB962C8B-B14F-4D97-AF65-F5344CB8AC3E}">
        <p14:creationId xmlns:p14="http://schemas.microsoft.com/office/powerpoint/2010/main" val="1453830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64F8AC-7004-859A-7CD9-6BFFB3A7B7C9}"/>
              </a:ext>
            </a:extLst>
          </p:cNvPr>
          <p:cNvPicPr>
            <a:picLocks noChangeAspect="1"/>
          </p:cNvPicPr>
          <p:nvPr/>
        </p:nvPicPr>
        <p:blipFill>
          <a:blip r:embed="rId2"/>
          <a:stretch>
            <a:fillRect/>
          </a:stretch>
        </p:blipFill>
        <p:spPr>
          <a:xfrm>
            <a:off x="6096000" y="2676526"/>
            <a:ext cx="5179218" cy="3452811"/>
          </a:xfrm>
          <a:prstGeom prst="rect">
            <a:avLst/>
          </a:prstGeom>
        </p:spPr>
      </p:pic>
      <p:pic>
        <p:nvPicPr>
          <p:cNvPr id="5" name="Picture 4">
            <a:extLst>
              <a:ext uri="{FF2B5EF4-FFF2-40B4-BE49-F238E27FC236}">
                <a16:creationId xmlns:a16="http://schemas.microsoft.com/office/drawing/2014/main" id="{6ACEFF4A-C562-9D05-DDED-14DE21454690}"/>
              </a:ext>
            </a:extLst>
          </p:cNvPr>
          <p:cNvPicPr>
            <a:picLocks noChangeAspect="1"/>
          </p:cNvPicPr>
          <p:nvPr/>
        </p:nvPicPr>
        <p:blipFill>
          <a:blip r:embed="rId3"/>
          <a:stretch>
            <a:fillRect/>
          </a:stretch>
        </p:blipFill>
        <p:spPr>
          <a:xfrm>
            <a:off x="223837" y="278605"/>
            <a:ext cx="5293520" cy="3529013"/>
          </a:xfrm>
          <a:prstGeom prst="rect">
            <a:avLst/>
          </a:prstGeom>
        </p:spPr>
      </p:pic>
    </p:spTree>
    <p:extLst>
      <p:ext uri="{BB962C8B-B14F-4D97-AF65-F5344CB8AC3E}">
        <p14:creationId xmlns:p14="http://schemas.microsoft.com/office/powerpoint/2010/main" val="1987681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3F16F6-F18A-85CE-2930-AED3644F4063}"/>
              </a:ext>
            </a:extLst>
          </p:cNvPr>
          <p:cNvPicPr>
            <a:picLocks noChangeAspect="1"/>
          </p:cNvPicPr>
          <p:nvPr/>
        </p:nvPicPr>
        <p:blipFill>
          <a:blip r:embed="rId2"/>
          <a:stretch>
            <a:fillRect/>
          </a:stretch>
        </p:blipFill>
        <p:spPr>
          <a:xfrm>
            <a:off x="402431" y="378619"/>
            <a:ext cx="5434013" cy="3622675"/>
          </a:xfrm>
          <a:prstGeom prst="rect">
            <a:avLst/>
          </a:prstGeom>
        </p:spPr>
      </p:pic>
      <p:pic>
        <p:nvPicPr>
          <p:cNvPr id="5" name="Picture 4">
            <a:extLst>
              <a:ext uri="{FF2B5EF4-FFF2-40B4-BE49-F238E27FC236}">
                <a16:creationId xmlns:a16="http://schemas.microsoft.com/office/drawing/2014/main" id="{1D41649A-7A55-FAD0-41FA-56334DCA3C87}"/>
              </a:ext>
            </a:extLst>
          </p:cNvPr>
          <p:cNvPicPr>
            <a:picLocks noChangeAspect="1"/>
          </p:cNvPicPr>
          <p:nvPr/>
        </p:nvPicPr>
        <p:blipFill>
          <a:blip r:embed="rId3"/>
          <a:stretch>
            <a:fillRect/>
          </a:stretch>
        </p:blipFill>
        <p:spPr>
          <a:xfrm>
            <a:off x="6467475" y="3114675"/>
            <a:ext cx="5143500" cy="3429000"/>
          </a:xfrm>
          <a:prstGeom prst="rect">
            <a:avLst/>
          </a:prstGeom>
        </p:spPr>
      </p:pic>
    </p:spTree>
    <p:extLst>
      <p:ext uri="{BB962C8B-B14F-4D97-AF65-F5344CB8AC3E}">
        <p14:creationId xmlns:p14="http://schemas.microsoft.com/office/powerpoint/2010/main" val="3952697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46025C-F959-6A7C-198F-E491BC4ACEDE}"/>
              </a:ext>
            </a:extLst>
          </p:cNvPr>
          <p:cNvPicPr>
            <a:picLocks noChangeAspect="1"/>
          </p:cNvPicPr>
          <p:nvPr/>
        </p:nvPicPr>
        <p:blipFill>
          <a:blip r:embed="rId2"/>
          <a:stretch>
            <a:fillRect/>
          </a:stretch>
        </p:blipFill>
        <p:spPr>
          <a:xfrm>
            <a:off x="645318" y="192880"/>
            <a:ext cx="5206605" cy="3471069"/>
          </a:xfrm>
          <a:prstGeom prst="rect">
            <a:avLst/>
          </a:prstGeom>
        </p:spPr>
      </p:pic>
      <p:pic>
        <p:nvPicPr>
          <p:cNvPr id="5" name="Picture 4">
            <a:extLst>
              <a:ext uri="{FF2B5EF4-FFF2-40B4-BE49-F238E27FC236}">
                <a16:creationId xmlns:a16="http://schemas.microsoft.com/office/drawing/2014/main" id="{67D84CC4-0723-81A1-0423-168EF932AC1C}"/>
              </a:ext>
            </a:extLst>
          </p:cNvPr>
          <p:cNvPicPr>
            <a:picLocks noChangeAspect="1"/>
          </p:cNvPicPr>
          <p:nvPr/>
        </p:nvPicPr>
        <p:blipFill>
          <a:blip r:embed="rId3"/>
          <a:stretch>
            <a:fillRect/>
          </a:stretch>
        </p:blipFill>
        <p:spPr>
          <a:xfrm>
            <a:off x="6415088" y="2958306"/>
            <a:ext cx="5206603" cy="3471069"/>
          </a:xfrm>
          <a:prstGeom prst="rect">
            <a:avLst/>
          </a:prstGeom>
        </p:spPr>
      </p:pic>
    </p:spTree>
    <p:extLst>
      <p:ext uri="{BB962C8B-B14F-4D97-AF65-F5344CB8AC3E}">
        <p14:creationId xmlns:p14="http://schemas.microsoft.com/office/powerpoint/2010/main" val="1446665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D88DF9-D78B-8635-7983-33F469E5EB19}"/>
              </a:ext>
            </a:extLst>
          </p:cNvPr>
          <p:cNvPicPr>
            <a:picLocks noChangeAspect="1"/>
          </p:cNvPicPr>
          <p:nvPr/>
        </p:nvPicPr>
        <p:blipFill>
          <a:blip r:embed="rId2"/>
          <a:stretch>
            <a:fillRect/>
          </a:stretch>
        </p:blipFill>
        <p:spPr>
          <a:xfrm>
            <a:off x="431006" y="328612"/>
            <a:ext cx="5443540" cy="3629026"/>
          </a:xfrm>
          <a:prstGeom prst="rect">
            <a:avLst/>
          </a:prstGeom>
        </p:spPr>
      </p:pic>
      <p:pic>
        <p:nvPicPr>
          <p:cNvPr id="9" name="Picture 8">
            <a:extLst>
              <a:ext uri="{FF2B5EF4-FFF2-40B4-BE49-F238E27FC236}">
                <a16:creationId xmlns:a16="http://schemas.microsoft.com/office/drawing/2014/main" id="{CD6C3FBB-A61D-D379-86F6-EEB951859DB1}"/>
              </a:ext>
            </a:extLst>
          </p:cNvPr>
          <p:cNvPicPr>
            <a:picLocks noChangeAspect="1"/>
          </p:cNvPicPr>
          <p:nvPr/>
        </p:nvPicPr>
        <p:blipFill>
          <a:blip r:embed="rId3"/>
          <a:stretch>
            <a:fillRect/>
          </a:stretch>
        </p:blipFill>
        <p:spPr>
          <a:xfrm>
            <a:off x="6203157" y="2806700"/>
            <a:ext cx="5348288" cy="3565525"/>
          </a:xfrm>
          <a:prstGeom prst="rect">
            <a:avLst/>
          </a:prstGeom>
        </p:spPr>
      </p:pic>
    </p:spTree>
    <p:extLst>
      <p:ext uri="{BB962C8B-B14F-4D97-AF65-F5344CB8AC3E}">
        <p14:creationId xmlns:p14="http://schemas.microsoft.com/office/powerpoint/2010/main" val="3175451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AD475-7015-6986-C8DD-625670E240C9}"/>
              </a:ext>
            </a:extLst>
          </p:cNvPr>
          <p:cNvSpPr>
            <a:spLocks noGrp="1"/>
          </p:cNvSpPr>
          <p:nvPr>
            <p:ph type="title"/>
          </p:nvPr>
        </p:nvSpPr>
        <p:spPr>
          <a:xfrm>
            <a:off x="314027" y="2765839"/>
            <a:ext cx="4208811" cy="1326321"/>
          </a:xfrm>
        </p:spPr>
        <p:txBody>
          <a:bodyPr>
            <a:normAutofit/>
          </a:bodyPr>
          <a:lstStyle/>
          <a:p>
            <a:r>
              <a:rPr lang="en-US" sz="3200" dirty="0">
                <a:effectLst/>
                <a:latin typeface="Times New Roman" panose="02020603050405020304" pitchFamily="18" charset="0"/>
                <a:ea typeface="Times New Roman" panose="02020603050405020304" pitchFamily="18" charset="0"/>
              </a:rPr>
              <a:t>Details</a:t>
            </a:r>
            <a:r>
              <a:rPr lang="en-US" sz="3200" spc="-2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of</a:t>
            </a:r>
            <a:r>
              <a:rPr lang="en-US" sz="3200" spc="-5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Paper</a:t>
            </a:r>
            <a:r>
              <a:rPr lang="en-US" sz="3200" spc="-35" dirty="0">
                <a:effectLst/>
                <a:latin typeface="Times New Roman" panose="02020603050405020304" pitchFamily="18" charset="0"/>
                <a:ea typeface="Times New Roman" panose="02020603050405020304" pitchFamily="18" charset="0"/>
              </a:rPr>
              <a:t> </a:t>
            </a:r>
            <a:r>
              <a:rPr lang="en-US" sz="3200" spc="-10" dirty="0">
                <a:effectLst/>
                <a:latin typeface="Times New Roman" panose="02020603050405020304" pitchFamily="18" charset="0"/>
                <a:ea typeface="Times New Roman" panose="02020603050405020304" pitchFamily="18" charset="0"/>
              </a:rPr>
              <a:t>Publication</a:t>
            </a:r>
            <a:endParaRPr lang="en-IN" sz="3200" dirty="0"/>
          </a:p>
        </p:txBody>
      </p:sp>
      <p:sp>
        <p:nvSpPr>
          <p:cNvPr id="3" name="Content Placeholder 2">
            <a:extLst>
              <a:ext uri="{FF2B5EF4-FFF2-40B4-BE49-F238E27FC236}">
                <a16:creationId xmlns:a16="http://schemas.microsoft.com/office/drawing/2014/main" id="{6F3A80C9-129D-03C4-43D9-3647B6A3226F}"/>
              </a:ext>
            </a:extLst>
          </p:cNvPr>
          <p:cNvSpPr>
            <a:spLocks noGrp="1"/>
          </p:cNvSpPr>
          <p:nvPr>
            <p:ph idx="1"/>
          </p:nvPr>
        </p:nvSpPr>
        <p:spPr>
          <a:xfrm>
            <a:off x="4739148" y="951270"/>
            <a:ext cx="6794696" cy="4955458"/>
          </a:xfrm>
        </p:spPr>
        <p:txBody>
          <a:bodyPr>
            <a:normAutofit/>
          </a:bodyPr>
          <a:lstStyle/>
          <a:p>
            <a:pPr marL="450215" marR="414020">
              <a:lnSpc>
                <a:spcPct val="150000"/>
              </a:lnSpc>
              <a:spcAft>
                <a:spcPts val="0"/>
              </a:spcAft>
            </a:pPr>
            <a:r>
              <a:rPr lang="en-US" b="1" dirty="0">
                <a:effectLst/>
                <a:latin typeface="Times New Roman" panose="02020603050405020304" pitchFamily="18" charset="0"/>
                <a:ea typeface="Times New Roman" panose="02020603050405020304" pitchFamily="18" charset="0"/>
              </a:rPr>
              <a:t>Name</a:t>
            </a:r>
            <a:r>
              <a:rPr lang="en-US" b="1" spc="-25"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of</a:t>
            </a:r>
            <a:r>
              <a:rPr lang="en-US" b="1" spc="-35"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the</a:t>
            </a:r>
            <a:r>
              <a:rPr lang="en-US" b="1" spc="-20"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conference/journal:</a:t>
            </a:r>
            <a:r>
              <a:rPr lang="en-US" b="1" spc="-1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International</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Journal</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of</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Creative</a:t>
            </a:r>
            <a:r>
              <a:rPr lang="en-US" spc="-3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Research</a:t>
            </a:r>
            <a:r>
              <a:rPr lang="en-US" spc="-1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Thoughts</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(IJCRT </a:t>
            </a:r>
            <a:r>
              <a:rPr lang="en-US" spc="-10" dirty="0">
                <a:effectLst/>
                <a:latin typeface="Times New Roman" panose="02020603050405020304" pitchFamily="18" charset="0"/>
                <a:ea typeface="Times New Roman" panose="02020603050405020304" pitchFamily="18" charset="0"/>
              </a:rPr>
              <a:t>ISSN:2320-2882).</a:t>
            </a:r>
            <a:endParaRPr lang="en-IN" spc="-10" dirty="0">
              <a:effectLst/>
              <a:latin typeface="Times New Roman" panose="02020603050405020304" pitchFamily="18" charset="0"/>
              <a:ea typeface="Times New Roman" panose="02020603050405020304" pitchFamily="18" charset="0"/>
            </a:endParaRPr>
          </a:p>
          <a:p>
            <a:pPr marL="450215" marR="414020">
              <a:lnSpc>
                <a:spcPct val="150000"/>
              </a:lnSpc>
              <a:spcAft>
                <a:spcPts val="0"/>
              </a:spcAft>
            </a:pPr>
            <a:r>
              <a:rPr lang="en-US" b="1" dirty="0">
                <a:effectLst/>
                <a:latin typeface="Times New Roman" panose="02020603050405020304" pitchFamily="18" charset="0"/>
                <a:ea typeface="Times New Roman" panose="02020603050405020304" pitchFamily="18" charset="0"/>
              </a:rPr>
              <a:t>Registration ID: </a:t>
            </a:r>
            <a:r>
              <a:rPr lang="en-US" dirty="0">
                <a:effectLst/>
                <a:latin typeface="Times New Roman" panose="02020603050405020304" pitchFamily="18" charset="0"/>
                <a:ea typeface="Times New Roman" panose="02020603050405020304" pitchFamily="18" charset="0"/>
              </a:rPr>
              <a:t>24890</a:t>
            </a:r>
          </a:p>
          <a:p>
            <a:pPr marL="450215" marR="414020">
              <a:lnSpc>
                <a:spcPct val="150000"/>
              </a:lnSpc>
              <a:spcAft>
                <a:spcPts val="0"/>
              </a:spcAft>
            </a:pPr>
            <a:r>
              <a:rPr lang="en-US"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Paper</a:t>
            </a:r>
            <a:r>
              <a:rPr lang="en-US" b="1" spc="-75"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ID:</a:t>
            </a:r>
            <a:r>
              <a:rPr lang="en-US" b="1" spc="-7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IJCRT2403817</a:t>
            </a:r>
            <a:endParaRPr lang="en-IN" dirty="0">
              <a:effectLst/>
              <a:latin typeface="Times New Roman" panose="02020603050405020304" pitchFamily="18" charset="0"/>
              <a:ea typeface="Times New Roman" panose="02020603050405020304" pitchFamily="18" charset="0"/>
            </a:endParaRPr>
          </a:p>
          <a:p>
            <a:pPr marL="450215" marR="414020">
              <a:lnSpc>
                <a:spcPct val="150000"/>
              </a:lnSpc>
              <a:spcAft>
                <a:spcPts val="0"/>
              </a:spcAft>
            </a:pPr>
            <a:r>
              <a:rPr lang="en-US" b="1" dirty="0">
                <a:effectLst/>
                <a:latin typeface="Times New Roman" panose="02020603050405020304" pitchFamily="18" charset="0"/>
                <a:ea typeface="Times New Roman" panose="02020603050405020304" pitchFamily="18" charset="0"/>
              </a:rPr>
              <a:t>Paper</a:t>
            </a:r>
            <a:r>
              <a:rPr lang="en-US" b="1" spc="-25"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Title:</a:t>
            </a:r>
            <a:r>
              <a:rPr lang="en-US" b="1"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Decentralized</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Blockchain</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Based</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Result</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Generation</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And</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Verification</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System. </a:t>
            </a:r>
          </a:p>
          <a:p>
            <a:pPr marL="450215" marR="414020">
              <a:lnSpc>
                <a:spcPct val="150000"/>
              </a:lnSpc>
              <a:spcAft>
                <a:spcPts val="0"/>
              </a:spcAft>
            </a:pPr>
            <a:r>
              <a:rPr lang="en-US" b="1" dirty="0">
                <a:effectLst/>
                <a:latin typeface="Times New Roman" panose="02020603050405020304" pitchFamily="18" charset="0"/>
                <a:ea typeface="Times New Roman" panose="02020603050405020304" pitchFamily="18" charset="0"/>
              </a:rPr>
              <a:t>Date of publication: </a:t>
            </a:r>
            <a:r>
              <a:rPr lang="en-US" dirty="0">
                <a:effectLst/>
                <a:latin typeface="Times New Roman" panose="02020603050405020304" pitchFamily="18" charset="0"/>
                <a:ea typeface="Times New Roman" panose="02020603050405020304" pitchFamily="18" charset="0"/>
              </a:rPr>
              <a:t>January 2, 2024</a:t>
            </a:r>
            <a:endParaRPr lang="en-IN" dirty="0">
              <a:effectLst/>
              <a:latin typeface="Times New Roman" panose="02020603050405020304" pitchFamily="18" charset="0"/>
              <a:ea typeface="Times New Roman" panose="02020603050405020304" pitchFamily="18" charset="0"/>
            </a:endParaRPr>
          </a:p>
          <a:p>
            <a:pPr marL="450215">
              <a:lnSpc>
                <a:spcPts val="1365"/>
              </a:lnSpc>
            </a:pPr>
            <a:r>
              <a:rPr lang="en-US" b="1" dirty="0">
                <a:effectLst/>
                <a:latin typeface="Times New Roman" panose="02020603050405020304" pitchFamily="18" charset="0"/>
                <a:ea typeface="Times New Roman" panose="02020603050405020304" pitchFamily="18" charset="0"/>
              </a:rPr>
              <a:t>Paper:</a:t>
            </a:r>
            <a:r>
              <a:rPr lang="en-US" b="1" spc="250" dirty="0">
                <a:effectLst/>
                <a:latin typeface="Times New Roman" panose="02020603050405020304" pitchFamily="18" charset="0"/>
                <a:ea typeface="Times New Roman" panose="02020603050405020304" pitchFamily="18" charset="0"/>
              </a:rPr>
              <a:t> </a:t>
            </a:r>
            <a:r>
              <a:rPr lang="en-US" u="sng" spc="-20" dirty="0">
                <a:solidFill>
                  <a:srgbClr val="4F81BC"/>
                </a:solidFill>
                <a:effectLst/>
                <a:uFill>
                  <a:solidFill>
                    <a:srgbClr val="4F81BC"/>
                  </a:solidFill>
                </a:uFill>
                <a:latin typeface="Times New Roman" panose="02020603050405020304" pitchFamily="18" charset="0"/>
                <a:ea typeface="Times New Roman" panose="02020603050405020304" pitchFamily="18" charset="0"/>
              </a:rPr>
              <a:t>https://ijcrt.org/viewfulltext.php?&amp;p_id=IJCRT24038</a:t>
            </a:r>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876780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F4F72-A332-AF27-7AA5-0559918DD9AF}"/>
              </a:ext>
            </a:extLst>
          </p:cNvPr>
          <p:cNvSpPr>
            <a:spLocks noGrp="1"/>
          </p:cNvSpPr>
          <p:nvPr>
            <p:ph type="title"/>
          </p:nvPr>
        </p:nvSpPr>
        <p:spPr>
          <a:xfrm>
            <a:off x="913796" y="186813"/>
            <a:ext cx="10353761" cy="1326321"/>
          </a:xfrm>
        </p:spPr>
        <p:txBody>
          <a:bodyPr/>
          <a:lstStyle/>
          <a:p>
            <a:pPr algn="l"/>
            <a:r>
              <a:rPr lang="en-US" dirty="0"/>
              <a:t>Conclusion:</a:t>
            </a:r>
            <a:br>
              <a:rPr lang="en-US" dirty="0"/>
            </a:br>
            <a:endParaRPr lang="en-IN" dirty="0"/>
          </a:p>
        </p:txBody>
      </p:sp>
      <p:sp>
        <p:nvSpPr>
          <p:cNvPr id="3" name="Content Placeholder 2">
            <a:extLst>
              <a:ext uri="{FF2B5EF4-FFF2-40B4-BE49-F238E27FC236}">
                <a16:creationId xmlns:a16="http://schemas.microsoft.com/office/drawing/2014/main" id="{8055619D-2780-7DD3-D6D0-E40F8D1FFE59}"/>
              </a:ext>
            </a:extLst>
          </p:cNvPr>
          <p:cNvSpPr>
            <a:spLocks noGrp="1"/>
          </p:cNvSpPr>
          <p:nvPr>
            <p:ph idx="1"/>
          </p:nvPr>
        </p:nvSpPr>
        <p:spPr>
          <a:xfrm>
            <a:off x="913795" y="1887794"/>
            <a:ext cx="10353762" cy="3903406"/>
          </a:xfrm>
        </p:spPr>
        <p:txBody>
          <a:bodyPr/>
          <a:lstStyle/>
          <a:p>
            <a:r>
              <a:rPr lang="en-US" dirty="0"/>
              <a:t> Implementing a blockchain-based certificate verification system using a public blockchain offers secure, transparent, and tamper-resistant validation of certificates. With user-friendly interfaces for issuance and verification, it provides a reliable solution for ensuring the authenticity and integrity of certificates in various applications.</a:t>
            </a:r>
          </a:p>
          <a:p>
            <a:r>
              <a:rPr lang="en-US" dirty="0"/>
              <a:t>Implemented certificate generation and verification system using public blockchain technology. This system offers temper-proof results, transparent access control, and cryptographic security.</a:t>
            </a:r>
          </a:p>
          <a:p>
            <a:endParaRPr lang="en-US" dirty="0"/>
          </a:p>
          <a:p>
            <a:endParaRPr lang="en-IN" dirty="0"/>
          </a:p>
        </p:txBody>
      </p:sp>
    </p:spTree>
    <p:extLst>
      <p:ext uri="{BB962C8B-B14F-4D97-AF65-F5344CB8AC3E}">
        <p14:creationId xmlns:p14="http://schemas.microsoft.com/office/powerpoint/2010/main" val="3978638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1F745-F868-9026-1D39-ABE0763F7534}"/>
              </a:ext>
            </a:extLst>
          </p:cNvPr>
          <p:cNvSpPr>
            <a:spLocks noGrp="1"/>
          </p:cNvSpPr>
          <p:nvPr>
            <p:ph type="title"/>
          </p:nvPr>
        </p:nvSpPr>
        <p:spPr>
          <a:xfrm>
            <a:off x="913796" y="226142"/>
            <a:ext cx="10353761" cy="1326321"/>
          </a:xfrm>
        </p:spPr>
        <p:txBody>
          <a:bodyPr/>
          <a:lstStyle/>
          <a:p>
            <a:pPr algn="l"/>
            <a:r>
              <a:rPr lang="en-US" dirty="0"/>
              <a:t>Motivation:</a:t>
            </a:r>
            <a:endParaRPr lang="en-IN" dirty="0"/>
          </a:p>
        </p:txBody>
      </p:sp>
      <p:sp>
        <p:nvSpPr>
          <p:cNvPr id="3" name="Content Placeholder 2">
            <a:extLst>
              <a:ext uri="{FF2B5EF4-FFF2-40B4-BE49-F238E27FC236}">
                <a16:creationId xmlns:a16="http://schemas.microsoft.com/office/drawing/2014/main" id="{A1BE63C3-1A81-7E0E-4075-75A4B13B169E}"/>
              </a:ext>
            </a:extLst>
          </p:cNvPr>
          <p:cNvSpPr>
            <a:spLocks noGrp="1"/>
          </p:cNvSpPr>
          <p:nvPr>
            <p:ph idx="1"/>
          </p:nvPr>
        </p:nvSpPr>
        <p:spPr/>
        <p:txBody>
          <a:bodyPr>
            <a:noAutofit/>
          </a:bodyPr>
          <a:lstStyle/>
          <a:p>
            <a:r>
              <a:rPr lang="en-US" dirty="0"/>
              <a:t>The project is motivated by the need to address the limitations of centralized result management systems in educational institutions.</a:t>
            </a:r>
          </a:p>
          <a:p>
            <a:r>
              <a:rPr lang="en-US" dirty="0"/>
              <a:t>These systems are prone to data manipulation, lack transparency, and are vulnerable to cyber threats.</a:t>
            </a:r>
          </a:p>
          <a:p>
            <a:r>
              <a:rPr lang="en-US" dirty="0"/>
              <a:t>The project's goal is to guarantee data integrity, improve transparency, and offer a safe platform for handling academic outcomes by utilizing public blockchain technology.</a:t>
            </a:r>
            <a:endParaRPr lang="en-IN" dirty="0"/>
          </a:p>
        </p:txBody>
      </p:sp>
    </p:spTree>
    <p:extLst>
      <p:ext uri="{BB962C8B-B14F-4D97-AF65-F5344CB8AC3E}">
        <p14:creationId xmlns:p14="http://schemas.microsoft.com/office/powerpoint/2010/main" val="3555199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DEB17-D7FE-5C53-6D48-1E51E6B9C99C}"/>
              </a:ext>
            </a:extLst>
          </p:cNvPr>
          <p:cNvSpPr>
            <a:spLocks noGrp="1"/>
          </p:cNvSpPr>
          <p:nvPr>
            <p:ph type="title"/>
          </p:nvPr>
        </p:nvSpPr>
        <p:spPr>
          <a:xfrm>
            <a:off x="608996" y="2689639"/>
            <a:ext cx="3874515" cy="1326321"/>
          </a:xfrm>
        </p:spPr>
        <p:txBody>
          <a:bodyPr/>
          <a:lstStyle/>
          <a:p>
            <a:r>
              <a:rPr lang="en-US" dirty="0"/>
              <a:t> Future</a:t>
            </a:r>
            <a:br>
              <a:rPr lang="en-US" dirty="0"/>
            </a:br>
            <a:r>
              <a:rPr lang="en-US" dirty="0"/>
              <a:t> Scope:</a:t>
            </a:r>
            <a:endParaRPr lang="en-IN" dirty="0"/>
          </a:p>
        </p:txBody>
      </p:sp>
      <p:sp>
        <p:nvSpPr>
          <p:cNvPr id="3" name="Content Placeholder 2">
            <a:extLst>
              <a:ext uri="{FF2B5EF4-FFF2-40B4-BE49-F238E27FC236}">
                <a16:creationId xmlns:a16="http://schemas.microsoft.com/office/drawing/2014/main" id="{2E5AA7C6-5932-21FA-A736-3B007E50558B}"/>
              </a:ext>
            </a:extLst>
          </p:cNvPr>
          <p:cNvSpPr>
            <a:spLocks noGrp="1"/>
          </p:cNvSpPr>
          <p:nvPr>
            <p:ph idx="1"/>
          </p:nvPr>
        </p:nvSpPr>
        <p:spPr>
          <a:xfrm>
            <a:off x="4719483" y="953729"/>
            <a:ext cx="6626731" cy="4798142"/>
          </a:xfrm>
        </p:spPr>
        <p:txBody>
          <a:bodyPr>
            <a:normAutofit/>
          </a:bodyPr>
          <a:lstStyle/>
          <a:p>
            <a:r>
              <a:rPr lang="en-US" sz="1800" spc="0" dirty="0">
                <a:effectLst/>
                <a:latin typeface="Times New Roman" panose="02020603050405020304" pitchFamily="18" charset="0"/>
                <a:ea typeface="Times New Roman" panose="02020603050405020304" pitchFamily="18" charset="0"/>
              </a:rPr>
              <a:t>Enhanced</a:t>
            </a:r>
            <a:r>
              <a:rPr lang="en-US" sz="1800" spc="-2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Authenticity</a:t>
            </a:r>
            <a:r>
              <a:rPr lang="en-US" sz="1800" spc="-3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and</a:t>
            </a:r>
            <a:r>
              <a:rPr lang="en-US" sz="1800" spc="-3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Security:</a:t>
            </a:r>
            <a:r>
              <a:rPr lang="en-US" sz="1800" spc="-3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By</a:t>
            </a:r>
            <a:r>
              <a:rPr lang="en-US" sz="1800" spc="-3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leveraging</a:t>
            </a:r>
            <a:r>
              <a:rPr lang="en-US" sz="1800" spc="-3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the</a:t>
            </a:r>
            <a:r>
              <a:rPr lang="en-US" sz="1800" spc="-4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decentralized</a:t>
            </a:r>
            <a:r>
              <a:rPr lang="en-US" sz="1800" spc="-3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storage</a:t>
            </a:r>
            <a:r>
              <a:rPr lang="en-US" sz="1800" spc="-4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of</a:t>
            </a:r>
            <a:r>
              <a:rPr lang="en-US" sz="1800" spc="-3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IPFS</a:t>
            </a:r>
            <a:r>
              <a:rPr lang="en-US" sz="1800" spc="-3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and the</a:t>
            </a:r>
            <a:r>
              <a:rPr lang="en-US" sz="1800" spc="-5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immutable</a:t>
            </a:r>
            <a:r>
              <a:rPr lang="en-US" sz="1800" spc="-5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ledger</a:t>
            </a:r>
            <a:r>
              <a:rPr lang="en-US" sz="1800" spc="-5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of</a:t>
            </a:r>
            <a:r>
              <a:rPr lang="en-US" sz="1800" spc="-5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blockchain,</a:t>
            </a:r>
            <a:r>
              <a:rPr lang="en-US" sz="1800" spc="-4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certificates</a:t>
            </a:r>
            <a:r>
              <a:rPr lang="en-US" sz="1800" spc="-4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are</a:t>
            </a:r>
            <a:r>
              <a:rPr lang="en-US" sz="1800" spc="-4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made</a:t>
            </a:r>
            <a:r>
              <a:rPr lang="en-US" sz="1800" spc="-5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to</a:t>
            </a:r>
            <a:r>
              <a:rPr lang="en-US" sz="1800" spc="-4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be</a:t>
            </a:r>
            <a:r>
              <a:rPr lang="en-US" sz="1800" spc="-4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impervious</a:t>
            </a:r>
            <a:r>
              <a:rPr lang="en-US" sz="1800" spc="-5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to</a:t>
            </a:r>
            <a:r>
              <a:rPr lang="en-US" sz="1800" spc="-4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tampering</a:t>
            </a:r>
            <a:r>
              <a:rPr lang="en-US" sz="1800" spc="-5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and easily verifiable. By doing this, fraud can be greatly decreased and confidence in digital credentials can rise.</a:t>
            </a:r>
            <a:endParaRPr lang="en-IN" sz="1800" spc="0" dirty="0">
              <a:effectLst/>
              <a:latin typeface="Times New Roman" panose="02020603050405020304" pitchFamily="18" charset="0"/>
              <a:ea typeface="Times New Roman" panose="02020603050405020304" pitchFamily="18" charset="0"/>
            </a:endParaRPr>
          </a:p>
          <a:p>
            <a:r>
              <a:rPr lang="en-US" sz="1800" spc="0" dirty="0">
                <a:effectLst/>
                <a:latin typeface="Times New Roman" panose="02020603050405020304" pitchFamily="18" charset="0"/>
                <a:ea typeface="Times New Roman" panose="02020603050405020304" pitchFamily="18" charset="0"/>
              </a:rPr>
              <a:t>Interoperability</a:t>
            </a:r>
            <a:r>
              <a:rPr lang="en-US" sz="1800" spc="-5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and</a:t>
            </a:r>
            <a:r>
              <a:rPr lang="en-US" sz="1800" spc="-4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Integration:</a:t>
            </a:r>
            <a:r>
              <a:rPr lang="en-US" sz="1800" spc="-5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Widespread</a:t>
            </a:r>
            <a:r>
              <a:rPr lang="en-US" sz="1800" spc="-4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adoption</a:t>
            </a:r>
            <a:r>
              <a:rPr lang="en-US" sz="1800" spc="-5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might</a:t>
            </a:r>
            <a:r>
              <a:rPr lang="en-US" sz="1800" spc="-5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be</a:t>
            </a:r>
            <a:r>
              <a:rPr lang="en-US" sz="1800" spc="-6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aided</a:t>
            </a:r>
            <a:r>
              <a:rPr lang="en-US" sz="1800" spc="-5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by</a:t>
            </a:r>
            <a:r>
              <a:rPr lang="en-US" sz="1800" spc="-5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the</a:t>
            </a:r>
            <a:r>
              <a:rPr lang="en-US" sz="1800" spc="-6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development of APIs and frameworks that permit smooth integration with current professional and educational systems. The value and scalability of the solution can be further improved by interoperability with other blockchain-based systems.</a:t>
            </a:r>
            <a:endParaRPr lang="en-IN" sz="1800" spc="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417382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B3D305-7659-DA16-C5B2-081127332707}"/>
              </a:ext>
            </a:extLst>
          </p:cNvPr>
          <p:cNvSpPr>
            <a:spLocks noGrp="1"/>
          </p:cNvSpPr>
          <p:nvPr>
            <p:ph idx="1"/>
          </p:nvPr>
        </p:nvSpPr>
        <p:spPr>
          <a:xfrm>
            <a:off x="913795" y="1258530"/>
            <a:ext cx="10353762" cy="4109884"/>
          </a:xfrm>
        </p:spPr>
        <p:txBody>
          <a:bodyPr>
            <a:normAutofit/>
          </a:bodyPr>
          <a:lstStyle/>
          <a:p>
            <a:r>
              <a:rPr lang="en-US" sz="2000" dirty="0">
                <a:effectLst/>
                <a:latin typeface="Times New Roman" panose="02020603050405020304" pitchFamily="18" charset="0"/>
                <a:ea typeface="Times New Roman" panose="02020603050405020304" pitchFamily="18" charset="0"/>
              </a:rPr>
              <a:t>Privacy</a:t>
            </a:r>
            <a:r>
              <a:rPr lang="en-US" sz="2000" spc="-6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and</a:t>
            </a:r>
            <a:r>
              <a:rPr lang="en-US" sz="2000" spc="-6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Control:</a:t>
            </a:r>
            <a:r>
              <a:rPr lang="en-US" sz="2000" spc="-6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Because</a:t>
            </a:r>
            <a:r>
              <a:rPr lang="en-US" sz="2000" spc="-4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IPFS</a:t>
            </a:r>
            <a:r>
              <a:rPr lang="en-US" sz="2000" spc="-5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and</a:t>
            </a:r>
            <a:r>
              <a:rPr lang="en-US" sz="2000" spc="-6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blockchain</a:t>
            </a:r>
            <a:r>
              <a:rPr lang="en-US" sz="2000" spc="-6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are</a:t>
            </a:r>
            <a:r>
              <a:rPr lang="en-US" sz="2000" spc="-7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decentralized,</a:t>
            </a:r>
            <a:r>
              <a:rPr lang="en-US" sz="2000" spc="-5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users</a:t>
            </a:r>
            <a:r>
              <a:rPr lang="en-US" sz="2000" spc="-6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can</a:t>
            </a:r>
            <a:r>
              <a:rPr lang="en-US" sz="2000" spc="-6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share</a:t>
            </a:r>
            <a:r>
              <a:rPr lang="en-US" sz="2000" spc="-7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only the essential information with other parties, giving them more control over their personal data and in line with the growing number of data privacy laws and user preferences</a:t>
            </a:r>
          </a:p>
          <a:p>
            <a:r>
              <a:rPr lang="en-US" sz="2000" spc="0" dirty="0">
                <a:effectLst/>
                <a:latin typeface="Times New Roman" panose="02020603050405020304" pitchFamily="18" charset="0"/>
                <a:ea typeface="Times New Roman" panose="02020603050405020304" pitchFamily="18" charset="0"/>
              </a:rPr>
              <a:t>Cost-effectiveness: Blockchain-powered certificate authentication can cut operating expenses</a:t>
            </a:r>
            <a:r>
              <a:rPr lang="en-US" sz="2000" spc="-5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for</a:t>
            </a:r>
            <a:r>
              <a:rPr lang="en-US" sz="2000" spc="-6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credentialing</a:t>
            </a:r>
            <a:r>
              <a:rPr lang="en-US" sz="2000" spc="-6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organizations</a:t>
            </a:r>
            <a:r>
              <a:rPr lang="en-US" sz="2000" spc="-6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and</a:t>
            </a:r>
            <a:r>
              <a:rPr lang="en-US" sz="2000" spc="-5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educational</a:t>
            </a:r>
            <a:r>
              <a:rPr lang="en-US" sz="2000" spc="-4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institutions</a:t>
            </a:r>
            <a:r>
              <a:rPr lang="en-US" sz="2000" spc="-6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by</a:t>
            </a:r>
            <a:r>
              <a:rPr lang="en-US" sz="2000" spc="-6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doing</a:t>
            </a:r>
            <a:r>
              <a:rPr lang="en-US" sz="2000" spc="-6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away</a:t>
            </a:r>
            <a:r>
              <a:rPr lang="en-US" sz="2000" spc="-5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with</a:t>
            </a:r>
            <a:r>
              <a:rPr lang="en-US" sz="2000" spc="-6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the need for middlemen and manual verification procedures.</a:t>
            </a:r>
            <a:endParaRPr lang="en-US" sz="2000" dirty="0">
              <a:effectLst/>
              <a:latin typeface="Times New Roman" panose="02020603050405020304" pitchFamily="18" charset="0"/>
              <a:ea typeface="Times New Roman" panose="02020603050405020304" pitchFamily="18" charset="0"/>
            </a:endParaRPr>
          </a:p>
          <a:p>
            <a:r>
              <a:rPr lang="en-US" sz="2000" spc="0" dirty="0">
                <a:effectLst/>
                <a:latin typeface="Times New Roman" panose="02020603050405020304" pitchFamily="18" charset="0"/>
                <a:ea typeface="Times New Roman" panose="02020603050405020304" pitchFamily="18" charset="0"/>
              </a:rPr>
              <a:t>Long-term</a:t>
            </a:r>
            <a:r>
              <a:rPr lang="en-US" sz="2000" spc="-2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Data</a:t>
            </a:r>
            <a:r>
              <a:rPr lang="en-US" sz="2000" spc="-1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Integrity:</a:t>
            </a:r>
            <a:r>
              <a:rPr lang="en-US" sz="2000" spc="-2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By</a:t>
            </a:r>
            <a:r>
              <a:rPr lang="en-US" sz="2000" spc="-3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preserving</a:t>
            </a:r>
            <a:r>
              <a:rPr lang="en-US" sz="2000" spc="-3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certificates</a:t>
            </a:r>
            <a:r>
              <a:rPr lang="en-US" sz="2000" spc="-3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and</a:t>
            </a:r>
            <a:r>
              <a:rPr lang="en-US" sz="2000" spc="-2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related</a:t>
            </a:r>
            <a:r>
              <a:rPr lang="en-US" sz="2000" spc="-3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data</a:t>
            </a:r>
            <a:r>
              <a:rPr lang="en-US" sz="2000" spc="-2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indefinitely</a:t>
            </a:r>
            <a:r>
              <a:rPr lang="en-US" sz="2000" spc="-3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through IPFS's content-addressable storage, long-term accessibility and dependability are ensured without the need for centralized servers.</a:t>
            </a:r>
            <a:endParaRPr lang="en-IN" sz="2000" spc="0" dirty="0">
              <a:effectLst/>
              <a:latin typeface="Times New Roman" panose="02020603050405020304" pitchFamily="18" charset="0"/>
              <a:ea typeface="Times New Roman" panose="02020603050405020304" pitchFamily="18" charset="0"/>
            </a:endParaRPr>
          </a:p>
          <a:p>
            <a:endParaRPr lang="en-IN" sz="2000" spc="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339494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FBC4C-8C82-164A-0F2E-79CF54CEF74A}"/>
              </a:ext>
            </a:extLst>
          </p:cNvPr>
          <p:cNvSpPr>
            <a:spLocks noGrp="1"/>
          </p:cNvSpPr>
          <p:nvPr>
            <p:ph type="title"/>
          </p:nvPr>
        </p:nvSpPr>
        <p:spPr/>
        <p:txBody>
          <a:bodyPr/>
          <a:lstStyle/>
          <a:p>
            <a:pPr algn="l"/>
            <a:r>
              <a:rPr lang="en-US" dirty="0"/>
              <a:t>Literature survey:</a:t>
            </a:r>
            <a:endParaRPr lang="en-IN" dirty="0"/>
          </a:p>
        </p:txBody>
      </p:sp>
      <p:sp>
        <p:nvSpPr>
          <p:cNvPr id="3" name="Content Placeholder 2">
            <a:extLst>
              <a:ext uri="{FF2B5EF4-FFF2-40B4-BE49-F238E27FC236}">
                <a16:creationId xmlns:a16="http://schemas.microsoft.com/office/drawing/2014/main" id="{7C154519-BACE-E850-89C4-A04DC7EF5E67}"/>
              </a:ext>
            </a:extLst>
          </p:cNvPr>
          <p:cNvSpPr>
            <a:spLocks noGrp="1"/>
          </p:cNvSpPr>
          <p:nvPr>
            <p:ph idx="1"/>
          </p:nvPr>
        </p:nvSpPr>
        <p:spPr/>
        <p:txBody>
          <a:bodyPr>
            <a:normAutofit/>
          </a:bodyPr>
          <a:lstStyle/>
          <a:p>
            <a:r>
              <a:rPr lang="en-US" dirty="0"/>
              <a:t>Throughout our survey, we encountered several recurring themes and noteworthy findings. The literature predominantly focuses on P2P networks, Block mining, Smart contracts, indicating the significance of these aspects within the field of Blockchain. Researchers have emphasized Result management, Smart contracts, Data privacy, Data verification and have highlighted the challenges related to centralized result management. Literature Review on Decentralized result management system using blockchain:</a:t>
            </a:r>
          </a:p>
          <a:p>
            <a:endParaRPr lang="en-US" dirty="0"/>
          </a:p>
          <a:p>
            <a:r>
              <a:rPr lang="en-US" u="sng" dirty="0">
                <a:solidFill>
                  <a:srgbClr val="00B050"/>
                </a:solidFill>
              </a:rPr>
              <a:t>Project_Literature_review.xlsx</a:t>
            </a:r>
          </a:p>
          <a:p>
            <a:endParaRPr lang="en-IN" u="sng" dirty="0">
              <a:solidFill>
                <a:srgbClr val="00B050"/>
              </a:solidFill>
            </a:endParaRPr>
          </a:p>
        </p:txBody>
      </p:sp>
    </p:spTree>
    <p:extLst>
      <p:ext uri="{BB962C8B-B14F-4D97-AF65-F5344CB8AC3E}">
        <p14:creationId xmlns:p14="http://schemas.microsoft.com/office/powerpoint/2010/main" val="2464257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D2C21-6DD0-D4D9-DD6B-15EAACC7C339}"/>
              </a:ext>
            </a:extLst>
          </p:cNvPr>
          <p:cNvSpPr>
            <a:spLocks noGrp="1"/>
          </p:cNvSpPr>
          <p:nvPr>
            <p:ph type="title"/>
          </p:nvPr>
        </p:nvSpPr>
        <p:spPr/>
        <p:txBody>
          <a:bodyPr/>
          <a:lstStyle/>
          <a:p>
            <a:pPr algn="l"/>
            <a:r>
              <a:rPr lang="en-US" dirty="0"/>
              <a:t>Problem statement:</a:t>
            </a:r>
            <a:br>
              <a:rPr lang="en-US" dirty="0"/>
            </a:br>
            <a:endParaRPr lang="en-IN" dirty="0"/>
          </a:p>
        </p:txBody>
      </p:sp>
      <p:sp>
        <p:nvSpPr>
          <p:cNvPr id="3" name="Content Placeholder 2">
            <a:extLst>
              <a:ext uri="{FF2B5EF4-FFF2-40B4-BE49-F238E27FC236}">
                <a16:creationId xmlns:a16="http://schemas.microsoft.com/office/drawing/2014/main" id="{1643329F-C41C-0865-5057-D4F2BCD656CB}"/>
              </a:ext>
            </a:extLst>
          </p:cNvPr>
          <p:cNvSpPr>
            <a:spLocks noGrp="1"/>
          </p:cNvSpPr>
          <p:nvPr>
            <p:ph idx="1"/>
          </p:nvPr>
        </p:nvSpPr>
        <p:spPr/>
        <p:txBody>
          <a:bodyPr/>
          <a:lstStyle/>
          <a:p>
            <a:r>
              <a:rPr lang="en-US" dirty="0"/>
              <a:t>Develop a blockchain-based certificate verification system utilizing public blockchain for secure and transparent validation of certificates, ensuring authenticity and preventing tampering, with user-friendly interfaces for issuance and verification.</a:t>
            </a:r>
          </a:p>
          <a:p>
            <a:endParaRPr lang="en-US" dirty="0"/>
          </a:p>
          <a:p>
            <a:r>
              <a:rPr lang="en-US" dirty="0"/>
              <a:t>Utilize public blockchain to create secure, transparent, and tamper-proof result management system, addressing data manipulation and cyber threat issues.</a:t>
            </a:r>
          </a:p>
          <a:p>
            <a:endParaRPr lang="en-IN" dirty="0"/>
          </a:p>
        </p:txBody>
      </p:sp>
    </p:spTree>
    <p:extLst>
      <p:ext uri="{BB962C8B-B14F-4D97-AF65-F5344CB8AC3E}">
        <p14:creationId xmlns:p14="http://schemas.microsoft.com/office/powerpoint/2010/main" val="2125206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5B376-65DC-CB00-9E61-1D9E37F287C8}"/>
              </a:ext>
            </a:extLst>
          </p:cNvPr>
          <p:cNvSpPr>
            <a:spLocks noGrp="1"/>
          </p:cNvSpPr>
          <p:nvPr>
            <p:ph type="title"/>
          </p:nvPr>
        </p:nvSpPr>
        <p:spPr>
          <a:xfrm>
            <a:off x="913796" y="403639"/>
            <a:ext cx="10353761" cy="1326321"/>
          </a:xfrm>
        </p:spPr>
        <p:txBody>
          <a:bodyPr/>
          <a:lstStyle/>
          <a:p>
            <a:pPr algn="l"/>
            <a:r>
              <a:rPr lang="en-IN" dirty="0"/>
              <a:t>Objectives :</a:t>
            </a:r>
          </a:p>
        </p:txBody>
      </p:sp>
      <p:sp>
        <p:nvSpPr>
          <p:cNvPr id="3" name="Content Placeholder 2">
            <a:extLst>
              <a:ext uri="{FF2B5EF4-FFF2-40B4-BE49-F238E27FC236}">
                <a16:creationId xmlns:a16="http://schemas.microsoft.com/office/drawing/2014/main" id="{85A942F2-7B9E-C4A4-26A8-6C4616E829B8}"/>
              </a:ext>
            </a:extLst>
          </p:cNvPr>
          <p:cNvSpPr>
            <a:spLocks noGrp="1"/>
          </p:cNvSpPr>
          <p:nvPr>
            <p:ph idx="1"/>
          </p:nvPr>
        </p:nvSpPr>
        <p:spPr>
          <a:xfrm>
            <a:off x="913795" y="1848465"/>
            <a:ext cx="10353762" cy="3942735"/>
          </a:xfrm>
        </p:spPr>
        <p:txBody>
          <a:bodyPr>
            <a:normAutofit/>
          </a:bodyPr>
          <a:lstStyle/>
          <a:p>
            <a:r>
              <a:rPr lang="en-US" dirty="0"/>
              <a:t>To understand the need for decentralized certificate verification and validation systems.</a:t>
            </a:r>
          </a:p>
          <a:p>
            <a:r>
              <a:rPr lang="en-US" dirty="0"/>
              <a:t>Design a public blockchain-based result management system ensuring data integrity and security.</a:t>
            </a:r>
          </a:p>
          <a:p>
            <a:r>
              <a:rPr lang="en-US" dirty="0"/>
              <a:t>Develop smart contracts for automating result processes. Evaluate feasibility of migrating centralized systems to decentralized blockchain solution.</a:t>
            </a:r>
          </a:p>
          <a:p>
            <a:r>
              <a:rPr lang="en-US" dirty="0"/>
              <a:t>To discuss the coding and implementation aspects of decentralized certificate systems on a public blockchain.</a:t>
            </a:r>
          </a:p>
          <a:p>
            <a:endParaRPr lang="en-US" dirty="0"/>
          </a:p>
        </p:txBody>
      </p:sp>
    </p:spTree>
    <p:extLst>
      <p:ext uri="{BB962C8B-B14F-4D97-AF65-F5344CB8AC3E}">
        <p14:creationId xmlns:p14="http://schemas.microsoft.com/office/powerpoint/2010/main" val="46299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9A75A-7AAB-1C67-8386-7221E9B62D66}"/>
              </a:ext>
            </a:extLst>
          </p:cNvPr>
          <p:cNvSpPr>
            <a:spLocks noGrp="1"/>
          </p:cNvSpPr>
          <p:nvPr>
            <p:ph type="title"/>
          </p:nvPr>
        </p:nvSpPr>
        <p:spPr>
          <a:xfrm>
            <a:off x="913795" y="403639"/>
            <a:ext cx="10353761" cy="1326321"/>
          </a:xfrm>
        </p:spPr>
        <p:txBody>
          <a:bodyPr/>
          <a:lstStyle/>
          <a:p>
            <a:pPr algn="l"/>
            <a:r>
              <a:rPr lang="en-IN" dirty="0"/>
              <a:t>Coding and Implementation :</a:t>
            </a:r>
          </a:p>
        </p:txBody>
      </p:sp>
      <p:sp>
        <p:nvSpPr>
          <p:cNvPr id="3" name="Content Placeholder 2">
            <a:extLst>
              <a:ext uri="{FF2B5EF4-FFF2-40B4-BE49-F238E27FC236}">
                <a16:creationId xmlns:a16="http://schemas.microsoft.com/office/drawing/2014/main" id="{09F1EA27-549B-4B27-E943-C68A90CB752C}"/>
              </a:ext>
            </a:extLst>
          </p:cNvPr>
          <p:cNvSpPr>
            <a:spLocks noGrp="1"/>
          </p:cNvSpPr>
          <p:nvPr>
            <p:ph idx="1"/>
          </p:nvPr>
        </p:nvSpPr>
        <p:spPr>
          <a:xfrm>
            <a:off x="913795" y="1887794"/>
            <a:ext cx="10353762" cy="934064"/>
          </a:xfrm>
        </p:spPr>
        <p:txBody>
          <a:bodyPr>
            <a:normAutofit/>
          </a:bodyPr>
          <a:lstStyle/>
          <a:p>
            <a:pPr marL="0" indent="0">
              <a:buNone/>
            </a:pPr>
            <a:r>
              <a:rPr lang="en-US" dirty="0"/>
              <a:t>Overview of the coding and implementation process for decentralized certificate systems:</a:t>
            </a:r>
          </a:p>
        </p:txBody>
      </p:sp>
      <p:sp>
        <p:nvSpPr>
          <p:cNvPr id="4" name="TextBox 3">
            <a:extLst>
              <a:ext uri="{FF2B5EF4-FFF2-40B4-BE49-F238E27FC236}">
                <a16:creationId xmlns:a16="http://schemas.microsoft.com/office/drawing/2014/main" id="{ED90DAAC-32BE-7481-D141-B2CC8877E9C2}"/>
              </a:ext>
            </a:extLst>
          </p:cNvPr>
          <p:cNvSpPr txBox="1"/>
          <p:nvPr/>
        </p:nvSpPr>
        <p:spPr>
          <a:xfrm>
            <a:off x="1091380" y="3429000"/>
            <a:ext cx="4178709" cy="1323439"/>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User interface development</a:t>
            </a:r>
          </a:p>
          <a:p>
            <a:pPr marL="285750" indent="-285750">
              <a:buFont typeface="Wingdings" panose="05000000000000000000" pitchFamily="2" charset="2"/>
              <a:buChar char="Ø"/>
            </a:pPr>
            <a:r>
              <a:rPr lang="en-US" sz="2000" dirty="0"/>
              <a:t>Backend integration</a:t>
            </a:r>
          </a:p>
          <a:p>
            <a:pPr marL="285750" indent="-285750">
              <a:buFont typeface="Wingdings" panose="05000000000000000000" pitchFamily="2" charset="2"/>
              <a:buChar char="Ø"/>
            </a:pPr>
            <a:r>
              <a:rPr lang="en-US" sz="2000" dirty="0"/>
              <a:t>Smart contract development</a:t>
            </a:r>
          </a:p>
          <a:p>
            <a:pPr marL="285750" indent="-285750">
              <a:buFont typeface="Wingdings" panose="05000000000000000000" pitchFamily="2" charset="2"/>
              <a:buChar char="Ø"/>
            </a:pPr>
            <a:r>
              <a:rPr lang="en-US" sz="2000" dirty="0"/>
              <a:t>Blockchain integration</a:t>
            </a:r>
          </a:p>
        </p:txBody>
      </p:sp>
      <p:sp>
        <p:nvSpPr>
          <p:cNvPr id="5" name="TextBox 4">
            <a:extLst>
              <a:ext uri="{FF2B5EF4-FFF2-40B4-BE49-F238E27FC236}">
                <a16:creationId xmlns:a16="http://schemas.microsoft.com/office/drawing/2014/main" id="{60E7C326-DF11-B46C-107E-44FEC797F027}"/>
              </a:ext>
            </a:extLst>
          </p:cNvPr>
          <p:cNvSpPr txBox="1"/>
          <p:nvPr/>
        </p:nvSpPr>
        <p:spPr>
          <a:xfrm flipH="1">
            <a:off x="6921911" y="3429000"/>
            <a:ext cx="4178709" cy="132343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Certificate verification process</a:t>
            </a:r>
          </a:p>
          <a:p>
            <a:pPr marL="342900" indent="-342900">
              <a:buFont typeface="Wingdings" panose="05000000000000000000" pitchFamily="2" charset="2"/>
              <a:buChar char="Ø"/>
            </a:pPr>
            <a:r>
              <a:rPr lang="en-US" sz="2000" dirty="0"/>
              <a:t>Security considerations</a:t>
            </a:r>
          </a:p>
          <a:p>
            <a:pPr marL="342900" indent="-342900">
              <a:buFont typeface="Wingdings" panose="05000000000000000000" pitchFamily="2" charset="2"/>
              <a:buChar char="Ø"/>
            </a:pPr>
            <a:r>
              <a:rPr lang="en-US" sz="2000" dirty="0"/>
              <a:t>Testing and deployment</a:t>
            </a:r>
          </a:p>
          <a:p>
            <a:pPr marL="342900" indent="-342900">
              <a:buFont typeface="Wingdings" panose="05000000000000000000" pitchFamily="2" charset="2"/>
              <a:buChar char="Ø"/>
            </a:pPr>
            <a:r>
              <a:rPr lang="en-US" sz="2000" dirty="0"/>
              <a:t>Maintenance and upgrades</a:t>
            </a:r>
            <a:endParaRPr lang="en-IN" sz="2000" dirty="0"/>
          </a:p>
        </p:txBody>
      </p:sp>
    </p:spTree>
    <p:extLst>
      <p:ext uri="{BB962C8B-B14F-4D97-AF65-F5344CB8AC3E}">
        <p14:creationId xmlns:p14="http://schemas.microsoft.com/office/powerpoint/2010/main" val="311039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1104</TotalTime>
  <Words>802</Words>
  <Application>Microsoft Office PowerPoint</Application>
  <PresentationFormat>Widescreen</PresentationFormat>
  <Paragraphs>63</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Bookman Old Style</vt:lpstr>
      <vt:lpstr>Rockwell</vt:lpstr>
      <vt:lpstr>Times New Roman</vt:lpstr>
      <vt:lpstr>Wingdings</vt:lpstr>
      <vt:lpstr>Damask</vt:lpstr>
      <vt:lpstr>Blockchain-powered Certificate Authentication: A Decentralized Approach with IPFS Integration.</vt:lpstr>
      <vt:lpstr>Introduction :</vt:lpstr>
      <vt:lpstr>Motivation:</vt:lpstr>
      <vt:lpstr> Future  Scope:</vt:lpstr>
      <vt:lpstr>PowerPoint Presentation</vt:lpstr>
      <vt:lpstr>Literature survey:</vt:lpstr>
      <vt:lpstr>Problem statement: </vt:lpstr>
      <vt:lpstr>Objectives :</vt:lpstr>
      <vt:lpstr>Coding and Implementation :</vt:lpstr>
      <vt:lpstr>Architecture diagram:</vt:lpstr>
      <vt:lpstr>Use-case diagram:</vt:lpstr>
      <vt:lpstr>Class diagram:</vt:lpstr>
      <vt:lpstr>Activity diagram:</vt:lpstr>
      <vt:lpstr>Algorithm: </vt:lpstr>
      <vt:lpstr>Result: </vt:lpstr>
      <vt:lpstr>PowerPoint Presentation</vt:lpstr>
      <vt:lpstr>PowerPoint Presentation</vt:lpstr>
      <vt:lpstr>PowerPoint Presentation</vt:lpstr>
      <vt:lpstr>PowerPoint Presentation</vt:lpstr>
      <vt:lpstr>Second Approach to the project:</vt:lpstr>
      <vt:lpstr>PowerPoint Presentation</vt:lpstr>
      <vt:lpstr>PowerPoint Presentation</vt:lpstr>
      <vt:lpstr>PowerPoint Presentation</vt:lpstr>
      <vt:lpstr>PowerPoint Presentation</vt:lpstr>
      <vt:lpstr>PowerPoint Presentation</vt:lpstr>
      <vt:lpstr>Details of Paper Publication</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Decentralized Certification Verification and Validation using a Public Blockchain</dc:title>
  <dc:creator>2252 - Shevali Sarwade</dc:creator>
  <cp:lastModifiedBy>Madura Dixit</cp:lastModifiedBy>
  <cp:revision>12</cp:revision>
  <dcterms:created xsi:type="dcterms:W3CDTF">2024-04-09T10:39:29Z</dcterms:created>
  <dcterms:modified xsi:type="dcterms:W3CDTF">2025-04-01T07:55:19Z</dcterms:modified>
</cp:coreProperties>
</file>